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319" r:id="rId25"/>
    <p:sldId id="280" r:id="rId26"/>
    <p:sldId id="282" r:id="rId27"/>
    <p:sldId id="283" r:id="rId28"/>
    <p:sldId id="285" r:id="rId29"/>
    <p:sldId id="286" r:id="rId30"/>
    <p:sldId id="289" r:id="rId31"/>
    <p:sldId id="287" r:id="rId32"/>
    <p:sldId id="295" r:id="rId33"/>
    <p:sldId id="298" r:id="rId34"/>
    <p:sldId id="311" r:id="rId35"/>
    <p:sldId id="320" r:id="rId36"/>
    <p:sldId id="321" r:id="rId37"/>
    <p:sldId id="300" r:id="rId38"/>
    <p:sldId id="305" r:id="rId39"/>
    <p:sldId id="301" r:id="rId40"/>
    <p:sldId id="302" r:id="rId41"/>
    <p:sldId id="308" r:id="rId42"/>
    <p:sldId id="306" r:id="rId43"/>
    <p:sldId id="307" r:id="rId44"/>
    <p:sldId id="257" r:id="rId45"/>
    <p:sldId id="258" r:id="rId46"/>
    <p:sldId id="318" r:id="rId47"/>
    <p:sldId id="291" r:id="rId48"/>
    <p:sldId id="317" r:id="rId49"/>
    <p:sldId id="263" r:id="rId50"/>
    <p:sldId id="284" r:id="rId51"/>
    <p:sldId id="309" r:id="rId52"/>
    <p:sldId id="290" r:id="rId53"/>
    <p:sldId id="31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4.w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7.wmf"/><Relationship Id="rId4" Type="http://schemas.openxmlformats.org/officeDocument/2006/relationships/oleObject" Target="../embeddings/oleObject13.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51.w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5.wmf"/><Relationship Id="rId4" Type="http://schemas.openxmlformats.org/officeDocument/2006/relationships/oleObject" Target="../embeddings/oleObject20.bin"/><Relationship Id="rId9"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9.wmf"/></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65.wmf"/><Relationship Id="rId4"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524000" y="409302"/>
            <a:ext cx="9144000" cy="5001889"/>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4400" b="1" dirty="0">
                <a:solidFill>
                  <a:srgbClr val="FF0000"/>
                </a:solidFill>
                <a:latin typeface="微软雅黑" panose="020B0503020204020204" pitchFamily="34" charset="-122"/>
                <a:ea typeface="微软雅黑" panose="020B0503020204020204" pitchFamily="34" charset="-122"/>
              </a:rPr>
              <a:t>Milvus vs </a:t>
            </a:r>
            <a:r>
              <a:rPr lang="en-US" altLang="zh-CN" sz="4400" b="1" dirty="0" err="1">
                <a:solidFill>
                  <a:srgbClr val="FF0000"/>
                </a:solidFill>
                <a:latin typeface="微软雅黑" panose="020B0503020204020204" pitchFamily="34" charset="-122"/>
                <a:ea typeface="微软雅黑" panose="020B0503020204020204" pitchFamily="34" charset="-122"/>
              </a:rPr>
              <a:t>Qdrant</a:t>
            </a:r>
            <a:r>
              <a:rPr lang="en-US" altLang="zh-CN" sz="4400" b="1" dirty="0">
                <a:solidFill>
                  <a:srgbClr val="FF0000"/>
                </a:solidFill>
                <a:latin typeface="微软雅黑" panose="020B0503020204020204" pitchFamily="34" charset="-122"/>
                <a:ea typeface="微软雅黑" panose="020B0503020204020204" pitchFamily="34" charset="-122"/>
              </a:rPr>
              <a:t> vs Chroma</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endParaRPr lang="en-US" dirty="0"/>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74170" y="470263"/>
            <a:ext cx="11956869"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，另外</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a:t>
            </a:r>
            <a:endParaRPr lang="en-US" altLang="zh-CN" sz="4800" dirty="0">
              <a:latin typeface="微软雅黑" panose="020B0503020204020204" pitchFamily="34" charset="-122"/>
              <a:ea typeface="微软雅黑" panose="020B0503020204020204" pitchFamily="34" charset="-122"/>
            </a:endParaRP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latin typeface="微软雅黑" panose="020B0503020204020204" pitchFamily="34" charset="-122"/>
                <a:ea typeface="微软雅黑" panose="020B0503020204020204" pitchFamily="34" charset="-122"/>
              </a:rPr>
              <a:t>Few-Shot</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Overlap</a:t>
            </a:r>
            <a:r>
              <a:rPr lang="zh-CN" altLang="en-US" sz="1200" b="1" dirty="0">
                <a:latin typeface="微软雅黑" panose="020B0503020204020204" pitchFamily="34" charset="-122"/>
                <a:ea typeface="微软雅黑" panose="020B0503020204020204" pitchFamily="34" charset="-122"/>
              </a:rPr>
              <a:t>、断句、段落、章节等产生的冗余</a:t>
            </a:r>
            <a:r>
              <a:rPr lang="en-US" altLang="zh-CN" sz="1200" b="1" dirty="0">
                <a:latin typeface="微软雅黑" panose="020B0503020204020204" pitchFamily="34" charset="-122"/>
                <a:ea typeface="微软雅黑" panose="020B0503020204020204" pitchFamily="34" charset="-122"/>
              </a:rPr>
              <a:t>Tokens</a:t>
            </a:r>
            <a:r>
              <a:rPr lang="zh-CN" altLang="en-US" sz="1200" b="1" dirty="0">
                <a:latin typeface="微软雅黑" panose="020B0503020204020204" pitchFamily="34" charset="-122"/>
                <a:ea typeface="微软雅黑" panose="020B0503020204020204" pitchFamily="34" charset="-122"/>
              </a:rPr>
              <a:t>占用</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en-US" altLang="zh-CN" dirty="0"/>
              <a:t>Agenda</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4208175" cy="5164182"/>
          </a:xfrm>
        </p:spPr>
        <p:txBody>
          <a:bodyPr>
            <a:normAutofit fontScale="92500" lnSpcReduction="20000"/>
          </a:bodyPr>
          <a:lstStyle/>
          <a:p>
            <a:r>
              <a:rPr lang="zh-CN" altLang="en-US" sz="2400" dirty="0">
                <a:solidFill>
                  <a:schemeClr val="tx1"/>
                </a:solidFill>
                <a:latin typeface="微软雅黑" panose="020B0503020204020204" pitchFamily="34" charset="-122"/>
                <a:ea typeface="微软雅黑" panose="020B0503020204020204" pitchFamily="34" charset="-122"/>
              </a:rPr>
              <a:t>向量基础</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向量概念</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向量索引</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向量检索场景</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向量数据库性能初级评测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评测过程与结果分享</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向量数据库产品选型</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本次评测结果分析</a:t>
            </a:r>
            <a:endParaRPr lang="en-US" altLang="zh-CN" sz="2200" dirty="0">
              <a:solidFill>
                <a:schemeClr val="tx1"/>
              </a:solidFill>
              <a:latin typeface="微软雅黑" panose="020B0503020204020204" pitchFamily="34" charset="-122"/>
              <a:ea typeface="微软雅黑" panose="020B0503020204020204" pitchFamily="34" charset="-122"/>
            </a:endParaRPr>
          </a:p>
          <a:p>
            <a:pPr lvl="1"/>
            <a:r>
              <a:rPr lang="zh-CN" altLang="en-US" sz="2200" dirty="0">
                <a:solidFill>
                  <a:schemeClr val="tx1"/>
                </a:solidFill>
                <a:latin typeface="微软雅黑" panose="020B0503020204020204" pitchFamily="34" charset="-122"/>
                <a:ea typeface="微软雅黑" panose="020B0503020204020204" pitchFamily="34" charset="-122"/>
              </a:rPr>
              <a:t>其他参考选型依据</a:t>
            </a:r>
            <a:endParaRPr lang="en-US" altLang="zh-CN" sz="2200" dirty="0">
              <a:solidFill>
                <a:schemeClr val="tx1"/>
              </a:solidFill>
              <a:latin typeface="微软雅黑" panose="020B0503020204020204" pitchFamily="34" charset="-122"/>
              <a:ea typeface="微软雅黑" panose="020B0503020204020204" pitchFamily="34" charset="-122"/>
            </a:endParaRPr>
          </a:p>
          <a:p>
            <a:pPr lvl="2"/>
            <a:r>
              <a:rPr lang="en-US" altLang="zh-CN" sz="2000" dirty="0">
                <a:solidFill>
                  <a:schemeClr val="tx1"/>
                </a:solidFill>
                <a:latin typeface="微软雅黑" panose="020B0503020204020204" pitchFamily="34" charset="-122"/>
                <a:ea typeface="微软雅黑" panose="020B0503020204020204" pitchFamily="34" charset="-122"/>
              </a:rPr>
              <a:t>OpenAI cookbook</a:t>
            </a:r>
          </a:p>
          <a:p>
            <a:pPr lvl="2"/>
            <a:r>
              <a:rPr lang="en-US" altLang="zh-CN" sz="2000" dirty="0">
                <a:solidFill>
                  <a:schemeClr val="tx1"/>
                </a:solidFill>
                <a:latin typeface="微软雅黑" panose="020B0503020204020204" pitchFamily="34" charset="-122"/>
                <a:ea typeface="微软雅黑" panose="020B0503020204020204" pitchFamily="34" charset="-122"/>
              </a:rPr>
              <a:t>Semantic-Kernel</a:t>
            </a:r>
          </a:p>
          <a:p>
            <a:pPr lvl="2"/>
            <a:r>
              <a:rPr lang="en-US" altLang="zh-CN" sz="2000" dirty="0" err="1">
                <a:solidFill>
                  <a:schemeClr val="tx1"/>
                </a:solidFill>
                <a:latin typeface="微软雅黑" panose="020B0503020204020204" pitchFamily="34" charset="-122"/>
                <a:ea typeface="微软雅黑" panose="020B0503020204020204" pitchFamily="34" charset="-122"/>
              </a:rPr>
              <a:t>LangChain</a:t>
            </a:r>
            <a:endParaRPr lang="en-US" altLang="zh-CN" sz="20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实操提示</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D90A29B9-F31E-AF24-7A8E-70922F4DBBD1}"/>
              </a:ext>
            </a:extLst>
          </p:cNvPr>
          <p:cNvSpPr txBox="1">
            <a:spLocks/>
          </p:cNvSpPr>
          <p:nvPr/>
        </p:nvSpPr>
        <p:spPr>
          <a:xfrm>
            <a:off x="4975668" y="1497875"/>
            <a:ext cx="5982788" cy="40277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特别鸣谢</a:t>
            </a:r>
            <a:endParaRPr lang="en-US" altLang="zh-CN" sz="2200" dirty="0">
              <a:solidFill>
                <a:schemeClr val="tx1"/>
              </a:solidFill>
              <a:latin typeface="微软雅黑" panose="020B0503020204020204" pitchFamily="34" charset="-122"/>
              <a:ea typeface="微软雅黑" panose="020B0503020204020204" pitchFamily="34" charset="-122"/>
            </a:endParaRPr>
          </a:p>
          <a:p>
            <a:pPr marL="742950" lvl="2"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哈维尔 胡</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小范围分享</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 </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万</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赞助高性能 </a:t>
            </a:r>
            <a:r>
              <a:rPr lang="en-US" altLang="zh-CN" sz="2000" dirty="0">
                <a:solidFill>
                  <a:schemeClr val="tx1"/>
                </a:solidFill>
                <a:latin typeface="微软雅黑" panose="020B0503020204020204" pitchFamily="34" charset="-122"/>
                <a:ea typeface="微软雅黑" panose="020B0503020204020204" pitchFamily="34" charset="-122"/>
              </a:rPr>
              <a:t>Azure </a:t>
            </a:r>
            <a:r>
              <a:rPr lang="zh-CN" altLang="en-US" sz="2000" dirty="0">
                <a:solidFill>
                  <a:schemeClr val="tx1"/>
                </a:solidFill>
                <a:latin typeface="微软雅黑" panose="020B0503020204020204" pitchFamily="34" charset="-122"/>
                <a:ea typeface="微软雅黑" panose="020B0503020204020204" pitchFamily="34" charset="-122"/>
              </a:rPr>
              <a:t>虚机 </a:t>
            </a:r>
            <a:r>
              <a:rPr lang="en-US" altLang="zh-CN" sz="2000" dirty="0">
                <a:solidFill>
                  <a:schemeClr val="tx1"/>
                </a:solidFill>
                <a:latin typeface="微软雅黑" panose="020B0503020204020204" pitchFamily="34" charset="-122"/>
                <a:ea typeface="微软雅黑" panose="020B0503020204020204" pitchFamily="34" charset="-122"/>
              </a:rPr>
              <a:t>24 </a:t>
            </a:r>
            <a:r>
              <a:rPr lang="zh-CN" altLang="en-US" sz="2000" dirty="0">
                <a:solidFill>
                  <a:schemeClr val="tx1"/>
                </a:solidFill>
                <a:latin typeface="微软雅黑" panose="020B0503020204020204" pitchFamily="34" charset="-122"/>
                <a:ea typeface="微软雅黑" panose="020B0503020204020204" pitchFamily="34" charset="-122"/>
              </a:rPr>
              <a:t>小时</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chemeClr val="tx1"/>
                </a:solidFill>
                <a:latin typeface="微软雅黑" panose="020B0503020204020204" pitchFamily="34" charset="-122"/>
                <a:ea typeface="微软雅黑" panose="020B0503020204020204" pitchFamily="34" charset="-122"/>
              </a:rPr>
              <a:t>提供评测产品范围线索</a:t>
            </a:r>
            <a:endParaRPr lang="en-US" altLang="zh-CN" sz="2000" dirty="0">
              <a:solidFill>
                <a:schemeClr val="tx1"/>
              </a:solidFill>
              <a:latin typeface="微软雅黑" panose="020B0503020204020204" pitchFamily="34" charset="-122"/>
              <a:ea typeface="微软雅黑" panose="020B0503020204020204" pitchFamily="34" charset="-122"/>
            </a:endParaRPr>
          </a:p>
          <a:p>
            <a:pPr marL="1257300" lvl="4" indent="-342900">
              <a:lnSpc>
                <a:spcPct val="90000"/>
              </a:lnSpc>
            </a:pPr>
            <a:r>
              <a:rPr lang="zh-CN" altLang="en-US" sz="2000" dirty="0">
                <a:solidFill>
                  <a:srgbClr val="FF0000"/>
                </a:solidFill>
                <a:latin typeface="微软雅黑" panose="020B0503020204020204" pitchFamily="34" charset="-122"/>
                <a:ea typeface="微软雅黑" panose="020B0503020204020204" pitchFamily="34" charset="-122"/>
              </a:rPr>
              <a:t>推荐至 </a:t>
            </a:r>
            <a:r>
              <a:rPr lang="en-US" altLang="zh-CN" sz="2000" dirty="0">
                <a:solidFill>
                  <a:srgbClr val="FF0000"/>
                </a:solidFill>
                <a:latin typeface="微软雅黑" panose="020B0503020204020204" pitchFamily="34" charset="-122"/>
                <a:ea typeface="微软雅黑" panose="020B0503020204020204" pitchFamily="34" charset="-122"/>
              </a:rPr>
              <a:t>OpenAI </a:t>
            </a:r>
            <a:r>
              <a:rPr lang="zh-CN" altLang="en-US" sz="2000" dirty="0">
                <a:solidFill>
                  <a:srgbClr val="FF0000"/>
                </a:solidFill>
                <a:latin typeface="微软雅黑" panose="020B0503020204020204" pitchFamily="34" charset="-122"/>
                <a:ea typeface="微软雅黑" panose="020B0503020204020204" pitchFamily="34" charset="-122"/>
              </a:rPr>
              <a:t>系列分享</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lvl="3"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内容有些枯燥</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话题轻松</a:t>
            </a:r>
            <a:endParaRPr lang="en-US" altLang="zh-CN" sz="2200" dirty="0">
              <a:solidFill>
                <a:schemeClr val="tx1"/>
              </a:solidFill>
              <a:latin typeface="微软雅黑" panose="020B0503020204020204" pitchFamily="34" charset="-122"/>
              <a:ea typeface="微软雅黑" panose="020B0503020204020204" pitchFamily="34" charset="-122"/>
            </a:endParaRPr>
          </a:p>
          <a:p>
            <a:pPr marL="800100" lvl="4" indent="-342900">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请大家斧正</a:t>
            </a:r>
            <a:endParaRPr lang="en-US" altLang="zh-CN" sz="22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6:</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a:highlight>
                  <a:srgbClr val="FFFF00"/>
                </a:highlight>
                <a:latin typeface="微软雅黑" panose="020B0503020204020204" pitchFamily="34" charset="-122"/>
                <a:ea typeface="微软雅黑" panose="020B0503020204020204" pitchFamily="34" charset="-122"/>
              </a:rPr>
              <a:t>Chroma HNSW Cosine 305K local: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72F6309-C0F3-66BD-5C65-E8C10975ACC7}"/>
              </a:ext>
            </a:extLst>
          </p:cNvPr>
          <p:cNvPicPr>
            <a:picLocks noChangeAspect="1"/>
          </p:cNvPicPr>
          <p:nvPr/>
        </p:nvPicPr>
        <p:blipFill>
          <a:blip r:embed="rId2"/>
          <a:stretch>
            <a:fillRect/>
          </a:stretch>
        </p:blipFill>
        <p:spPr>
          <a:xfrm>
            <a:off x="1907930" y="2693451"/>
            <a:ext cx="9057542" cy="4051237"/>
          </a:xfrm>
          <a:prstGeom prst="rect">
            <a:avLst/>
          </a:prstGeom>
        </p:spPr>
      </p:pic>
      <p:pic>
        <p:nvPicPr>
          <p:cNvPr id="10" name="Picture 9">
            <a:extLst>
              <a:ext uri="{FF2B5EF4-FFF2-40B4-BE49-F238E27FC236}">
                <a16:creationId xmlns:a16="http://schemas.microsoft.com/office/drawing/2014/main" id="{3568587C-DDD7-9EBC-C35F-7CDD2B54158F}"/>
              </a:ext>
            </a:extLst>
          </p:cNvPr>
          <p:cNvPicPr>
            <a:picLocks noChangeAspect="1"/>
          </p:cNvPicPr>
          <p:nvPr/>
        </p:nvPicPr>
        <p:blipFill>
          <a:blip r:embed="rId3"/>
          <a:stretch>
            <a:fillRect/>
          </a:stretch>
        </p:blipFill>
        <p:spPr>
          <a:xfrm>
            <a:off x="3313235" y="1414081"/>
            <a:ext cx="8343900" cy="866775"/>
          </a:xfrm>
          <a:prstGeom prst="rect">
            <a:avLst/>
          </a:prstGeom>
        </p:spPr>
      </p:pic>
    </p:spTree>
    <p:extLst>
      <p:ext uri="{BB962C8B-B14F-4D97-AF65-F5344CB8AC3E}">
        <p14:creationId xmlns:p14="http://schemas.microsoft.com/office/powerpoint/2010/main" val="4317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625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研发生态较完善、文档较完备</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sz="1000" dirty="0">
              <a:solidFill>
                <a:srgbClr val="0070C0"/>
              </a:solidFill>
            </a:endParaRPr>
          </a:p>
          <a:p>
            <a:pPr lvl="1"/>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研发生态较完善、文档完备</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Chroma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8"/>
            <a:ext cx="9398483" cy="5564776"/>
          </a:xfrm>
        </p:spPr>
        <p:txBody>
          <a:bodyPr>
            <a:normAutofit fontScale="92500" lnSpcReduction="10000"/>
          </a:bodyPr>
          <a:lstStyle/>
          <a:p>
            <a:r>
              <a:rPr lang="en-US" altLang="zh-CN" b="1" dirty="0">
                <a:solidFill>
                  <a:schemeClr val="tx1"/>
                </a:solidFill>
                <a:latin typeface="微软雅黑" panose="020B0503020204020204" pitchFamily="34" charset="-122"/>
                <a:ea typeface="微软雅黑" panose="020B0503020204020204" pitchFamily="34" charset="-122"/>
              </a:rPr>
              <a:t>Since 2022-10-05 </a:t>
            </a:r>
            <a:r>
              <a:rPr lang="zh-CN" altLang="en-US" b="1">
                <a:solidFill>
                  <a:schemeClr val="tx1"/>
                </a:solidFill>
                <a:latin typeface="微软雅黑" panose="020B0503020204020204" pitchFamily="34" charset="-122"/>
                <a:ea typeface="微软雅黑" panose="020B0503020204020204" pitchFamily="34" charset="-122"/>
              </a:rPr>
              <a:t>新生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Python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分布式群集架构计划调整中</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将 </a:t>
            </a:r>
            <a:r>
              <a:rPr lang="en-US" altLang="zh-CN" b="1" dirty="0" err="1">
                <a:solidFill>
                  <a:schemeClr val="tx1"/>
                </a:solidFill>
                <a:latin typeface="微软雅黑" panose="020B0503020204020204" pitchFamily="34" charset="-122"/>
                <a:ea typeface="微软雅黑" panose="020B0503020204020204" pitchFamily="34" charset="-122"/>
              </a:rPr>
              <a:t>Clickhouse</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替换为自定义分布式系统</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11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11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2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2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2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研发生态不完善、文档不完备</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官方仅有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JavaScript SDK</a:t>
            </a: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请自行参考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Python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FastAPI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Swagger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实现调用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err="1">
                <a:solidFill>
                  <a:schemeClr val="tx1"/>
                </a:solidFill>
                <a:latin typeface="微软雅黑" panose="020B0503020204020204" pitchFamily="34" charset="-122"/>
                <a:ea typeface="微软雅黑" panose="020B0503020204020204" pitchFamily="34" charset="-122"/>
              </a:rPr>
              <a:t>HttpRest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10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137F-7A7A-5209-C1A1-06DB57D11B2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本次评测结果排名（仅供参考）</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59B0FD-3F46-6584-B881-A658DAC252EA}"/>
              </a:ext>
            </a:extLst>
          </p:cNvPr>
          <p:cNvSpPr>
            <a:spLocks noGrp="1"/>
          </p:cNvSpPr>
          <p:nvPr>
            <p:ph idx="1"/>
          </p:nvPr>
        </p:nvSpPr>
        <p:spPr/>
        <p:txBody>
          <a:bodyPr/>
          <a:lstStyle/>
          <a:p>
            <a:pPr>
              <a:buFont typeface="+mj-lt"/>
              <a:buAutoNum type="arabicPeriod"/>
            </a:pPr>
            <a:r>
              <a:rPr lang="en-US" altLang="zh-CN" b="1" dirty="0">
                <a:latin typeface="微软雅黑" panose="020B0503020204020204" pitchFamily="34" charset="-122"/>
                <a:ea typeface="微软雅黑" panose="020B0503020204020204" pitchFamily="34" charset="-122"/>
              </a:rPr>
              <a:t>Milvus</a:t>
            </a:r>
          </a:p>
          <a:p>
            <a:pPr>
              <a:buFont typeface="+mj-lt"/>
              <a:buAutoNum type="arabicPeriod"/>
            </a:pPr>
            <a:r>
              <a:rPr lang="en-US" altLang="zh-CN" b="1" dirty="0" err="1">
                <a:latin typeface="微软雅黑" panose="020B0503020204020204" pitchFamily="34" charset="-122"/>
                <a:ea typeface="微软雅黑" panose="020B0503020204020204" pitchFamily="34" charset="-122"/>
              </a:rPr>
              <a:t>Qdrant</a:t>
            </a:r>
            <a:endParaRPr lang="en-US" altLang="zh-CN" b="1" dirty="0">
              <a:latin typeface="微软雅黑" panose="020B0503020204020204" pitchFamily="34" charset="-122"/>
              <a:ea typeface="微软雅黑" panose="020B0503020204020204" pitchFamily="34" charset="-122"/>
            </a:endParaRPr>
          </a:p>
          <a:p>
            <a:pPr>
              <a:buFont typeface="+mj-lt"/>
              <a:buAutoNum type="arabicPeriod"/>
            </a:pPr>
            <a:r>
              <a:rPr lang="en-US" altLang="zh-CN" b="1" dirty="0">
                <a:latin typeface="微软雅黑" panose="020B0503020204020204" pitchFamily="34" charset="-122"/>
                <a:ea typeface="微软雅黑" panose="020B0503020204020204" pitchFamily="34" charset="-122"/>
              </a:rPr>
              <a:t>Chroma</a:t>
            </a:r>
          </a:p>
          <a:p>
            <a:pPr>
              <a:buFont typeface="+mj-lt"/>
              <a:buAutoNum type="arabicPeriod"/>
            </a:pPr>
            <a:r>
              <a:rPr lang="en-US" altLang="zh-CN" b="1" dirty="0">
                <a:latin typeface="微软雅黑" panose="020B0503020204020204" pitchFamily="34" charset="-122"/>
                <a:ea typeface="微软雅黑" panose="020B0503020204020204" pitchFamily="34" charset="-122"/>
              </a:rPr>
              <a:t>PostgreSQL + </a:t>
            </a:r>
            <a:r>
              <a:rPr lang="en-US" altLang="zh-CN" b="1" dirty="0" err="1">
                <a:latin typeface="微软雅黑" panose="020B0503020204020204" pitchFamily="34" charset="-122"/>
                <a:ea typeface="微软雅黑" panose="020B0503020204020204" pitchFamily="34" charset="-122"/>
              </a:rPr>
              <a:t>PgVector</a:t>
            </a:r>
            <a:r>
              <a:rPr lang="en-US" altLang="zh-CN" b="1" dirty="0">
                <a:latin typeface="微软雅黑" panose="020B0503020204020204" pitchFamily="34" charset="-122"/>
                <a:ea typeface="微软雅黑" panose="020B0503020204020204" pitchFamily="34" charset="-122"/>
              </a:rPr>
              <a:t> Extension</a:t>
            </a:r>
          </a:p>
          <a:p>
            <a:pPr>
              <a:buFont typeface="+mj-lt"/>
              <a:buAutoNum type="arabicPeriod"/>
            </a:pPr>
            <a:r>
              <a:rPr lang="en-US" b="1" dirty="0">
                <a:latin typeface="微软雅黑" panose="020B0503020204020204" pitchFamily="34" charset="-122"/>
                <a:ea typeface="微软雅黑" panose="020B0503020204020204" pitchFamily="34" charset="-122"/>
              </a:rPr>
              <a:t>Redis + </a:t>
            </a:r>
            <a:r>
              <a:rPr lang="en-US" b="1" dirty="0" err="1">
                <a:latin typeface="微软雅黑" panose="020B0503020204020204" pitchFamily="34" charset="-122"/>
                <a:ea typeface="微软雅黑" panose="020B0503020204020204" pitchFamily="34" charset="-122"/>
              </a:rPr>
              <a:t>RediSearch</a:t>
            </a:r>
            <a:r>
              <a:rPr lang="en-US" b="1" dirty="0">
                <a:latin typeface="微软雅黑" panose="020B0503020204020204" pitchFamily="34" charset="-122"/>
                <a:ea typeface="微软雅黑" panose="020B0503020204020204" pitchFamily="34" charset="-122"/>
              </a:rPr>
              <a:t> Module (</a:t>
            </a:r>
            <a:r>
              <a:rPr lang="zh-CN" altLang="en-US" b="1" dirty="0">
                <a:latin typeface="微软雅黑" panose="020B0503020204020204" pitchFamily="34" charset="-122"/>
                <a:ea typeface="微软雅黑" panose="020B0503020204020204" pitchFamily="34" charset="-122"/>
              </a:rPr>
              <a:t>持久化、容灾硬伤</a:t>
            </a:r>
            <a:r>
              <a:rPr 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2984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 </a:t>
            </a:r>
            <a:r>
              <a:rPr lang="zh-CN" altLang="en-US" sz="3200" b="1" dirty="0">
                <a:highlight>
                  <a:srgbClr val="FFFF00"/>
                </a:highlight>
                <a:latin typeface="微软雅黑" panose="020B0503020204020204" pitchFamily="34" charset="-122"/>
                <a:ea typeface="微软雅黑" panose="020B0503020204020204" pitchFamily="34" charset="-122"/>
              </a:rPr>
              <a:t>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1B4-473D-6BC9-D6E1-26222CA12EA1}"/>
              </a:ext>
            </a:extLst>
          </p:cNvPr>
          <p:cNvSpPr>
            <a:spLocks noGrp="1"/>
          </p:cNvSpPr>
          <p:nvPr>
            <p:ph type="title"/>
          </p:nvPr>
        </p:nvSpPr>
        <p:spPr>
          <a:xfrm>
            <a:off x="224489" y="182880"/>
            <a:ext cx="8596668" cy="766354"/>
          </a:xfrm>
        </p:spPr>
        <p:txBody>
          <a:bodyPr/>
          <a:lstStyle/>
          <a:p>
            <a:r>
              <a:rPr lang="en-US" altLang="zh-CN" dirty="0" err="1"/>
              <a:t>LangChain</a:t>
            </a:r>
            <a:r>
              <a:rPr lang="zh-CN" altLang="en-US" dirty="0"/>
              <a:t>集成向量存储的选型</a:t>
            </a:r>
            <a:endParaRPr lang="en-US" dirty="0"/>
          </a:p>
        </p:txBody>
      </p:sp>
      <p:graphicFrame>
        <p:nvGraphicFramePr>
          <p:cNvPr id="4" name="Object 3">
            <a:extLst>
              <a:ext uri="{FF2B5EF4-FFF2-40B4-BE49-F238E27FC236}">
                <a16:creationId xmlns:a16="http://schemas.microsoft.com/office/drawing/2014/main" id="{B6012D05-08A3-A994-E3C8-F23FF5DE76F9}"/>
              </a:ext>
            </a:extLst>
          </p:cNvPr>
          <p:cNvGraphicFramePr>
            <a:graphicFrameLocks noChangeAspect="1"/>
          </p:cNvGraphicFramePr>
          <p:nvPr>
            <p:extLst>
              <p:ext uri="{D42A27DB-BD31-4B8C-83A1-F6EECF244321}">
                <p14:modId xmlns:p14="http://schemas.microsoft.com/office/powerpoint/2010/main" val="3870735365"/>
              </p:ext>
            </p:extLst>
          </p:nvPr>
        </p:nvGraphicFramePr>
        <p:xfrm>
          <a:off x="0" y="1001486"/>
          <a:ext cx="7056009" cy="5290457"/>
        </p:xfrm>
        <a:graphic>
          <a:graphicData uri="http://schemas.openxmlformats.org/presentationml/2006/ole">
            <mc:AlternateContent xmlns:mc="http://schemas.openxmlformats.org/markup-compatibility/2006">
              <mc:Choice xmlns:v="urn:schemas-microsoft-com:vml" Requires="v">
                <p:oleObj r:id="rId2" imgW="9401040" imgH="7048440" progId="">
                  <p:embed/>
                </p:oleObj>
              </mc:Choice>
              <mc:Fallback>
                <p:oleObj r:id="rId2" imgW="9401040" imgH="7048440" progId="">
                  <p:embed/>
                  <p:pic>
                    <p:nvPicPr>
                      <p:cNvPr id="0" name=""/>
                      <p:cNvPicPr/>
                      <p:nvPr/>
                    </p:nvPicPr>
                    <p:blipFill>
                      <a:blip r:embed="rId3"/>
                      <a:stretch>
                        <a:fillRect/>
                      </a:stretch>
                    </p:blipFill>
                    <p:spPr>
                      <a:xfrm>
                        <a:off x="0" y="1001486"/>
                        <a:ext cx="7056009" cy="52904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C8CDE8-6E0D-21DD-D9CF-E079F556A88A}"/>
              </a:ext>
            </a:extLst>
          </p:cNvPr>
          <p:cNvGraphicFramePr>
            <a:graphicFrameLocks noChangeAspect="1"/>
          </p:cNvGraphicFramePr>
          <p:nvPr>
            <p:extLst>
              <p:ext uri="{D42A27DB-BD31-4B8C-83A1-F6EECF244321}">
                <p14:modId xmlns:p14="http://schemas.microsoft.com/office/powerpoint/2010/main" val="3921944569"/>
              </p:ext>
            </p:extLst>
          </p:nvPr>
        </p:nvGraphicFramePr>
        <p:xfrm>
          <a:off x="7056009" y="544026"/>
          <a:ext cx="5135991" cy="6139802"/>
        </p:xfrm>
        <a:graphic>
          <a:graphicData uri="http://schemas.openxmlformats.org/presentationml/2006/ole">
            <mc:AlternateContent xmlns:mc="http://schemas.openxmlformats.org/markup-compatibility/2006">
              <mc:Choice xmlns:v="urn:schemas-microsoft-com:vml" Requires="v">
                <p:oleObj r:id="rId4" imgW="7800840" imgH="9325080" progId="">
                  <p:embed/>
                </p:oleObj>
              </mc:Choice>
              <mc:Fallback>
                <p:oleObj r:id="rId4" imgW="7800840" imgH="9325080" progId="">
                  <p:embed/>
                  <p:pic>
                    <p:nvPicPr>
                      <p:cNvPr id="0" name=""/>
                      <p:cNvPicPr/>
                      <p:nvPr/>
                    </p:nvPicPr>
                    <p:blipFill>
                      <a:blip r:embed="rId5"/>
                      <a:stretch>
                        <a:fillRect/>
                      </a:stretch>
                    </p:blipFill>
                    <p:spPr>
                      <a:xfrm>
                        <a:off x="7056009" y="544026"/>
                        <a:ext cx="5135991" cy="6139802"/>
                      </a:xfrm>
                      <a:prstGeom prst="rect">
                        <a:avLst/>
                      </a:prstGeom>
                    </p:spPr>
                  </p:pic>
                </p:oleObj>
              </mc:Fallback>
            </mc:AlternateContent>
          </a:graphicData>
        </a:graphic>
      </p:graphicFrame>
    </p:spTree>
    <p:extLst>
      <p:ext uri="{BB962C8B-B14F-4D97-AF65-F5344CB8AC3E}">
        <p14:creationId xmlns:p14="http://schemas.microsoft.com/office/powerpoint/2010/main" val="3260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例如可用于创建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b="1" dirty="0">
                <a:solidFill>
                  <a:srgbClr val="FF0000"/>
                </a:solidFill>
                <a:latin typeface="微软雅黑" panose="020B0503020204020204" pitchFamily="34" charset="-122"/>
                <a:ea typeface="微软雅黑" panose="020B0503020204020204" pitchFamily="34" charset="-122"/>
              </a:rPr>
              <a:t>本应该用于不跨分区读取数据</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入库，可以同时维护行级授权信息（如：内容所属角色、部门等属性字段），图片、附件地址等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经典、专业、开源、可分发商用合法许可产品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16876</TotalTime>
  <Words>7808</Words>
  <Application>Microsoft Office PowerPoint</Application>
  <PresentationFormat>Widescreen</PresentationFormat>
  <Paragraphs>635</Paragraphs>
  <Slides>53</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53</vt:i4>
      </vt:variant>
    </vt:vector>
  </HeadingPairs>
  <TitlesOfParts>
    <vt:vector size="60" baseType="lpstr">
      <vt:lpstr>Microsoft YaHei</vt:lpstr>
      <vt:lpstr>Microsoft YaHei</vt:lpstr>
      <vt:lpstr>Arial</vt:lpstr>
      <vt:lpstr>Roboto</vt:lpstr>
      <vt:lpstr>Trebuchet MS</vt:lpstr>
      <vt:lpstr>Wingdings 3</vt:lpstr>
      <vt:lpstr>Facet</vt:lpstr>
      <vt:lpstr>OpenAI Embeddings 向量检索开源数据库产品 性能初级评测与选型   Milvus vs Qdrant vs Chroma vs PostgreSQL + PgVector Extension vs Redis + RediSearch Module</vt:lpstr>
      <vt:lpstr>Agenda</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场景6: 无并发 Chroma HNSW Cosine 305K local: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Chroma 优劣分析</vt:lpstr>
      <vt:lpstr>本次评测结果排名（仅供参考）</vt:lpstr>
      <vt:lpstr>GitHub OpenAI cookbook/MS SK 向量数据库推荐选型</vt:lpstr>
      <vt:lpstr>GitHub OpenAI cookbook 首推1之 Chroma（色度）</vt:lpstr>
      <vt:lpstr>GitHub OpenAI cookbook 推荐3之 Weaviate</vt:lpstr>
      <vt:lpstr>GitHub OpenAI cookbook 推荐4之 milvus</vt:lpstr>
      <vt:lpstr>GitHub OpenAI cookbook 推荐4之 milvus 续</vt:lpstr>
      <vt:lpstr>GitHub OpenAI cookbook 推荐6之 Qdrant</vt:lpstr>
      <vt:lpstr>GitHub OpenAI cookbook 推荐7之 RediSearch</vt:lpstr>
      <vt:lpstr>其他产品选型Azure SaaS: Redis Enterprise + RediSearch + East US</vt:lpstr>
      <vt:lpstr>其他产品选型Azure SaaS: PostgreSQL 放弃</vt:lpstr>
      <vt:lpstr>LangChain集成向量存储的选型</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1468</cp:revision>
  <dcterms:created xsi:type="dcterms:W3CDTF">2023-04-24T08:38:56Z</dcterms:created>
  <dcterms:modified xsi:type="dcterms:W3CDTF">2023-05-18T13:08:57Z</dcterms:modified>
</cp:coreProperties>
</file>